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0.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1.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2.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4.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5.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6.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7.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8.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9.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20.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64" r:id="rId13"/>
    <p:sldMasterId id="2147483986" r:id="rId14"/>
    <p:sldMasterId id="2147483998" r:id="rId15"/>
    <p:sldMasterId id="2147484010" r:id="rId16"/>
    <p:sldMasterId id="2147484032" r:id="rId17"/>
    <p:sldMasterId id="2147484064" r:id="rId18"/>
    <p:sldMasterId id="2147484083" r:id="rId19"/>
    <p:sldMasterId id="2147484102" r:id="rId20"/>
    <p:sldMasterId id="2147484126" r:id="rId21"/>
  </p:sldMasterIdLst>
  <p:notesMasterIdLst>
    <p:notesMasterId r:id="rId86"/>
  </p:notesMasterIdLst>
  <p:sldIdLst>
    <p:sldId id="553" r:id="rId22"/>
    <p:sldId id="551" r:id="rId23"/>
    <p:sldId id="550" r:id="rId24"/>
    <p:sldId id="388" r:id="rId25"/>
    <p:sldId id="537" r:id="rId26"/>
    <p:sldId id="433" r:id="rId27"/>
    <p:sldId id="532" r:id="rId28"/>
    <p:sldId id="541" r:id="rId29"/>
    <p:sldId id="542" r:id="rId30"/>
    <p:sldId id="543" r:id="rId31"/>
    <p:sldId id="437" r:id="rId32"/>
    <p:sldId id="438" r:id="rId33"/>
    <p:sldId id="477" r:id="rId34"/>
    <p:sldId id="478" r:id="rId35"/>
    <p:sldId id="525" r:id="rId36"/>
    <p:sldId id="526" r:id="rId37"/>
    <p:sldId id="527" r:id="rId38"/>
    <p:sldId id="480" r:id="rId39"/>
    <p:sldId id="483" r:id="rId40"/>
    <p:sldId id="484" r:id="rId41"/>
    <p:sldId id="487" r:id="rId42"/>
    <p:sldId id="440" r:id="rId43"/>
    <p:sldId id="441" r:id="rId44"/>
    <p:sldId id="442" r:id="rId45"/>
    <p:sldId id="443" r:id="rId46"/>
    <p:sldId id="558" r:id="rId47"/>
    <p:sldId id="557" r:id="rId48"/>
    <p:sldId id="545" r:id="rId49"/>
    <p:sldId id="547" r:id="rId50"/>
    <p:sldId id="548" r:id="rId51"/>
    <p:sldId id="549" r:id="rId52"/>
    <p:sldId id="561" r:id="rId53"/>
    <p:sldId id="562" r:id="rId54"/>
    <p:sldId id="556" r:id="rId55"/>
    <p:sldId id="509" r:id="rId56"/>
    <p:sldId id="517" r:id="rId57"/>
    <p:sldId id="446" r:id="rId58"/>
    <p:sldId id="447" r:id="rId59"/>
    <p:sldId id="490" r:id="rId60"/>
    <p:sldId id="521" r:id="rId61"/>
    <p:sldId id="522" r:id="rId62"/>
    <p:sldId id="449" r:id="rId63"/>
    <p:sldId id="450" r:id="rId64"/>
    <p:sldId id="451" r:id="rId65"/>
    <p:sldId id="503" r:id="rId66"/>
    <p:sldId id="452" r:id="rId67"/>
    <p:sldId id="429" r:id="rId68"/>
    <p:sldId id="430" r:id="rId69"/>
    <p:sldId id="431" r:id="rId70"/>
    <p:sldId id="432" r:id="rId71"/>
    <p:sldId id="504" r:id="rId72"/>
    <p:sldId id="492" r:id="rId73"/>
    <p:sldId id="501" r:id="rId74"/>
    <p:sldId id="493" r:id="rId75"/>
    <p:sldId id="494" r:id="rId76"/>
    <p:sldId id="495" r:id="rId77"/>
    <p:sldId id="496" r:id="rId78"/>
    <p:sldId id="497" r:id="rId79"/>
    <p:sldId id="498" r:id="rId80"/>
    <p:sldId id="499" r:id="rId81"/>
    <p:sldId id="529" r:id="rId82"/>
    <p:sldId id="502" r:id="rId83"/>
    <p:sldId id="455" r:id="rId84"/>
    <p:sldId id="555" r:id="rId85"/>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2" autoAdjust="0"/>
    <p:restoredTop sz="78751" autoAdjust="0"/>
  </p:normalViewPr>
  <p:slideViewPr>
    <p:cSldViewPr snapToGrid="0">
      <p:cViewPr varScale="1">
        <p:scale>
          <a:sx n="50" d="100"/>
          <a:sy n="50" d="100"/>
        </p:scale>
        <p:origin x="422" y="48"/>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slide" Target="slides/slide55.xml"/><Relationship Id="rId84" Type="http://schemas.openxmlformats.org/officeDocument/2006/relationships/slide" Target="slides/slide63.xml"/><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0.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5/10/2018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641294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5/10/2018 10:35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735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5/10/2018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5/10/2018 10:35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5/10/2018 10:35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25</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5/10/2018 10:35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27</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5/10/2018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5/10/2018 10:35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32</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834F14-BB8E-4748-AF16-70780877378B}" type="slidenum">
              <a:rPr lang="en-US" smtClean="0"/>
              <a:t>3</a:t>
            </a:fld>
            <a:endParaRPr lang="en-US"/>
          </a:p>
        </p:txBody>
      </p:sp>
    </p:spTree>
    <p:extLst>
      <p:ext uri="{BB962C8B-B14F-4D97-AF65-F5344CB8AC3E}">
        <p14:creationId xmlns:p14="http://schemas.microsoft.com/office/powerpoint/2010/main" val="4095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5/10/2018 10:35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34</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5/10/2018 10:35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37</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5/10/2018 10:35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38</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5/10/2018 10:35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42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5/10/2018 10:35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46</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5/10/2018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5/10/2018 10:35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5/10/2018 10:35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5/10/2018 10:35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12</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7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7.xml"/><Relationship Id="rId5" Type="http://schemas.openxmlformats.org/officeDocument/2006/relationships/image" Target="../media/image31.png"/><Relationship Id="rId4" Type="http://schemas.microsoft.com/office/2007/relationships/hdphoto" Target="../media/hdphoto1.wdp"/></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9.xml"/><Relationship Id="rId5" Type="http://schemas.microsoft.com/office/2007/relationships/hdphoto" Target="../media/hdphoto3.wdp"/><Relationship Id="rId4" Type="http://schemas.openxmlformats.org/officeDocument/2006/relationships/image" Target="../media/image39.png"/></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61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5/10/2018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5BE72C-BB51-4A0A-A5B8-DBEB5DA59D7B}"/>
              </a:ext>
            </a:extLst>
          </p:cNvPr>
          <p:cNvSpPr>
            <a:spLocks noGrp="1"/>
          </p:cNvSpPr>
          <p:nvPr>
            <p:ph type="sldNum" sz="quarter" idx="10"/>
          </p:nvPr>
        </p:nvSpPr>
        <p:spPr/>
        <p:txBody>
          <a:bodyPr/>
          <a:lstStyle/>
          <a:p>
            <a:fld id="{494C348A-C635-486A-AAE5-ADE9061FA829}" type="slidenum">
              <a:rPr lang="en-US" smtClean="0"/>
              <a:t>‹#›</a:t>
            </a:fld>
            <a:endParaRPr lang="en-US"/>
          </a:p>
        </p:txBody>
      </p:sp>
      <p:sp>
        <p:nvSpPr>
          <p:cNvPr id="4" name="Date Placeholder 3">
            <a:extLst>
              <a:ext uri="{FF2B5EF4-FFF2-40B4-BE49-F238E27FC236}">
                <a16:creationId xmlns:a16="http://schemas.microsoft.com/office/drawing/2014/main" id="{E2A11DB3-8153-44E0-81B1-EA49CAD23096}"/>
              </a:ext>
            </a:extLst>
          </p:cNvPr>
          <p:cNvSpPr>
            <a:spLocks noGrp="1"/>
          </p:cNvSpPr>
          <p:nvPr>
            <p:ph type="dt" sz="half" idx="11"/>
          </p:nvPr>
        </p:nvSpPr>
        <p:spPr/>
        <p:txBody>
          <a:bodyPr/>
          <a:lstStyle/>
          <a:p>
            <a:fld id="{15384FCE-1CBB-4B2C-AB83-0639951D88F5}" type="datetimeFigureOut">
              <a:rPr lang="en-US" smtClean="0"/>
              <a:t>5/10/2018</a:t>
            </a:fld>
            <a:endParaRPr lang="en-US"/>
          </a:p>
        </p:txBody>
      </p:sp>
    </p:spTree>
    <p:extLst>
      <p:ext uri="{BB962C8B-B14F-4D97-AF65-F5344CB8AC3E}">
        <p14:creationId xmlns:p14="http://schemas.microsoft.com/office/powerpoint/2010/main" val="17728890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5/10/2018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236877199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5/10/2018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5/10/2018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5/10/2018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5/10/2018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4.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1.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19" Type="http://schemas.openxmlformats.org/officeDocument/2006/relationships/theme" Target="../theme/theme1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theme" Target="../theme/theme14.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15.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theme" Target="../theme/theme1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image" Target="../media/image19.png"/><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image" Target="../media/image18.png"/><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image" Target="../media/image17.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28.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7.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10" Type="http://schemas.openxmlformats.org/officeDocument/2006/relationships/slideLayout" Target="../slideLayouts/slideLayout333.xml"/><Relationship Id="rId19" Type="http://schemas.openxmlformats.org/officeDocument/2006/relationships/theme" Target="../theme/theme18.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10" Type="http://schemas.openxmlformats.org/officeDocument/2006/relationships/slideLayout" Target="../slideLayouts/slideLayout351.xml"/><Relationship Id="rId19" Type="http://schemas.openxmlformats.org/officeDocument/2006/relationships/theme" Target="../theme/theme19.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3" Type="http://schemas.openxmlformats.org/officeDocument/2006/relationships/slideLayout" Target="../slideLayouts/slideLayout362.xml"/><Relationship Id="rId21" Type="http://schemas.openxmlformats.org/officeDocument/2006/relationships/slideLayout" Target="../slideLayouts/slideLayout380.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image" Target="../media/image4.emf"/><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3" Type="http://schemas.openxmlformats.org/officeDocument/2006/relationships/slideLayout" Target="../slideLayouts/slideLayout383.xml"/><Relationship Id="rId21" Type="http://schemas.openxmlformats.org/officeDocument/2006/relationships/theme" Target="../theme/theme21.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5" Type="http://schemas.openxmlformats.org/officeDocument/2006/relationships/slideLayout" Target="../slideLayouts/slideLayout395.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5/10/2018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5/10/2018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5/10/2018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5/10/2018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5/10/2018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10.05.2018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5/10/2018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5/10/2018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4150" r:id="rId20"/>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5/10/2018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4147" r:id="rId12"/>
    <p:sldLayoutId id="21474841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6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25.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9.xml"/><Relationship Id="rId1" Type="http://schemas.openxmlformats.org/officeDocument/2006/relationships/slideLayout" Target="../slideLayouts/slideLayout113.xml"/><Relationship Id="rId5" Type="http://schemas.openxmlformats.org/officeDocument/2006/relationships/image" Target="../media/image71.png"/><Relationship Id="rId4" Type="http://schemas.openxmlformats.org/officeDocument/2006/relationships/image" Target="../media/image70.emf"/></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2.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3.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3.xml"/></Relationships>
</file>

<file path=ppt/slides/_rels/slide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55.jpe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jpeg"/><Relationship Id="rId2" Type="http://schemas.openxmlformats.org/officeDocument/2006/relationships/notesSlide" Target="../notesSlides/notesSlide2.xml"/><Relationship Id="rId16" Type="http://schemas.openxmlformats.org/officeDocument/2006/relationships/image" Target="../media/image47.png"/><Relationship Id="rId1" Type="http://schemas.openxmlformats.org/officeDocument/2006/relationships/slideLayout" Target="../slideLayouts/slideLayout166.xml"/><Relationship Id="rId6" Type="http://schemas.openxmlformats.org/officeDocument/2006/relationships/image" Target="../media/image50.emf"/><Relationship Id="rId11" Type="http://schemas.openxmlformats.org/officeDocument/2006/relationships/image" Target="../media/image53.png"/><Relationship Id="rId5" Type="http://schemas.microsoft.com/office/2007/relationships/hdphoto" Target="../media/hdphoto5.wdp"/><Relationship Id="rId15" Type="http://schemas.openxmlformats.org/officeDocument/2006/relationships/image" Target="../media/image46.png"/><Relationship Id="rId10" Type="http://schemas.microsoft.com/office/2007/relationships/hdphoto" Target="../media/hdphoto7.wdp"/><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6.jpe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1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25.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25.xml"/><Relationship Id="rId4" Type="http://schemas.microsoft.com/office/2007/relationships/hdphoto" Target="../media/hdphoto8.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78.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31.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25.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1.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13.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1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31.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03.xml"/><Relationship Id="rId1" Type="http://schemas.openxmlformats.org/officeDocument/2006/relationships/tags" Target="../tags/tag5.xml"/><Relationship Id="rId5" Type="http://schemas.openxmlformats.org/officeDocument/2006/relationships/image" Target="../media/image86.emf"/><Relationship Id="rId4" Type="http://schemas.openxmlformats.org/officeDocument/2006/relationships/image" Target="../media/image85.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3.xml"/></Relationships>
</file>

<file path=ppt/slides/_rels/slide42.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38.xml"/><Relationship Id="rId1" Type="http://schemas.openxmlformats.org/officeDocument/2006/relationships/slideLayout" Target="../slideLayouts/slideLayout107.xml"/><Relationship Id="rId6" Type="http://schemas.openxmlformats.org/officeDocument/2006/relationships/image" Target="../media/image90.emf"/><Relationship Id="rId5" Type="http://schemas.openxmlformats.org/officeDocument/2006/relationships/image" Target="../media/image89.png"/><Relationship Id="rId4" Type="http://schemas.openxmlformats.org/officeDocument/2006/relationships/image" Target="../media/image88.emf"/><Relationship Id="rId9"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6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2.xml"/><Relationship Id="rId1" Type="http://schemas.openxmlformats.org/officeDocument/2006/relationships/slideLayout" Target="../slideLayouts/slideLayout107.xml"/><Relationship Id="rId5" Type="http://schemas.openxmlformats.org/officeDocument/2006/relationships/image" Target="../media/image96.emf"/><Relationship Id="rId4" Type="http://schemas.openxmlformats.org/officeDocument/2006/relationships/image" Target="../media/image95.emf"/></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6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6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8.xml"/><Relationship Id="rId1" Type="http://schemas.openxmlformats.org/officeDocument/2006/relationships/slideLayout" Target="../slideLayouts/slideLayout142.xml"/><Relationship Id="rId5" Type="http://schemas.openxmlformats.org/officeDocument/2006/relationships/image" Target="../media/image103.emf"/><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2.emf"/><Relationship Id="rId2" Type="http://schemas.openxmlformats.org/officeDocument/2006/relationships/notesSlide" Target="../notesSlides/notesSlide49.xml"/><Relationship Id="rId1" Type="http://schemas.openxmlformats.org/officeDocument/2006/relationships/slideLayout" Target="../slideLayouts/slideLayout113.xml"/><Relationship Id="rId6" Type="http://schemas.openxmlformats.org/officeDocument/2006/relationships/image" Target="../media/image107.png"/><Relationship Id="rId11" Type="http://schemas.openxmlformats.org/officeDocument/2006/relationships/image" Target="../media/image101.emf"/><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1.xml"/></Relationships>
</file>

<file path=ppt/slides/_rels/slide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6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56.xml"/><Relationship Id="rId1" Type="http://schemas.openxmlformats.org/officeDocument/2006/relationships/slideLayout" Target="../slideLayouts/slideLayout25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6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hyperlink" Target="https://github.com/azure/azure-quickstart-template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lnSpcReduction="10000"/>
          </a:bodyPr>
          <a:lstStyle/>
          <a:p>
            <a:r>
              <a:rPr lang="en-US" dirty="0"/>
              <a:t>Ken Muse</a:t>
            </a:r>
          </a:p>
          <a:p>
            <a:r>
              <a:rPr lang="en-US" dirty="0"/>
              <a:t>@</a:t>
            </a:r>
            <a:r>
              <a:rPr lang="en-US" dirty="0" err="1"/>
              <a:t>atlantabass</a:t>
            </a:r>
            <a:endParaRPr lang="en-US" dirty="0"/>
          </a:p>
          <a:p>
            <a:r>
              <a:rPr lang="en-US" dirty="0"/>
              <a:t>Microsoft Azure MVP</a:t>
            </a:r>
          </a:p>
          <a:p>
            <a:r>
              <a:rPr lang="en-US" dirty="0"/>
              <a:t>Microsoft ALM | DevOps Ranger</a:t>
            </a:r>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15955" y="1802305"/>
            <a:ext cx="10206328" cy="984554"/>
          </a:xfrm>
        </p:spPr>
        <p:txBody>
          <a:bodyPr/>
          <a:lstStyle/>
          <a:p>
            <a:r>
              <a:rPr lang="en-US" dirty="0">
                <a:latin typeface="Fira Code" panose="020B0509050000020004" pitchFamily="49" charset="0"/>
                <a:ea typeface="Fira Code" panose="020B0509050000020004" pitchFamily="49" charset="0"/>
              </a:rPr>
              <a:t>Azure Compute</a:t>
            </a:r>
            <a:br>
              <a:rPr lang="en-US" dirty="0">
                <a:latin typeface="Fira Code" panose="020B0509050000020004" pitchFamily="49" charset="0"/>
                <a:ea typeface="Fira Code" panose="020B0509050000020004" pitchFamily="49" charset="0"/>
              </a:rPr>
            </a:br>
            <a:r>
              <a:rPr lang="en-US" sz="4000" dirty="0">
                <a:latin typeface="Fira Code" panose="020B0509050000020004" pitchFamily="49" charset="0"/>
                <a:ea typeface="Fira Code" panose="020B0509050000020004" pitchFamily="49" charset="0"/>
              </a:rPr>
              <a:t>Exam 70-535 Certification Jump Start</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15508" r="15421"/>
          <a:stretch/>
        </p:blipFill>
        <p:spPr>
          <a:xfrm>
            <a:off x="298888" y="1802305"/>
            <a:ext cx="809997" cy="1172685"/>
          </a:xfrm>
          <a:prstGeom prst="rect">
            <a:avLst/>
          </a:prstGeom>
        </p:spPr>
      </p:pic>
      <p:pic>
        <p:nvPicPr>
          <p:cNvPr id="7" name="Picture 6">
            <a:extLst>
              <a:ext uri="{FF2B5EF4-FFF2-40B4-BE49-F238E27FC236}">
                <a16:creationId xmlns:a16="http://schemas.microsoft.com/office/drawing/2014/main" id="{3026284D-74AA-4526-9055-EDE4617ED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84" y="4573261"/>
            <a:ext cx="925801" cy="1458453"/>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9" name="ConsultingTrainingText">
            <a:extLst>
              <a:ext uri="{FF2B5EF4-FFF2-40B4-BE49-F238E27FC236}">
                <a16:creationId xmlns:a16="http://schemas.microsoft.com/office/drawing/2014/main" id="{508C369E-7702-4657-BF73-D4C324D00376}"/>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10" name="Wintellect Logo">
            <a:extLst>
              <a:ext uri="{FF2B5EF4-FFF2-40B4-BE49-F238E27FC236}">
                <a16:creationId xmlns:a16="http://schemas.microsoft.com/office/drawing/2014/main" id="{F71D605E-A573-4569-AA10-10D919094A62}"/>
              </a:ext>
            </a:extLst>
          </p:cNvPr>
          <p:cNvPicPr>
            <a:picLocks noChangeAspect="1"/>
          </p:cNvPicPr>
          <p:nvPr/>
        </p:nvPicPr>
        <p:blipFill>
          <a:blip r:embed="rId5"/>
          <a:stretch>
            <a:fillRect/>
          </a:stretch>
        </p:blipFill>
        <p:spPr>
          <a:xfrm>
            <a:off x="378614" y="6308725"/>
            <a:ext cx="1513435" cy="434999"/>
          </a:xfrm>
          <a:prstGeom prst="rect">
            <a:avLst/>
          </a:prstGeom>
        </p:spPr>
      </p:pic>
      <p:pic>
        <p:nvPicPr>
          <p:cNvPr id="11" name="NOW Logo">
            <a:extLst>
              <a:ext uri="{FF2B5EF4-FFF2-40B4-BE49-F238E27FC236}">
                <a16:creationId xmlns:a16="http://schemas.microsoft.com/office/drawing/2014/main" id="{51B4EFFD-6FCD-4DD6-8025-AFA7CD3F409B}"/>
              </a:ext>
            </a:extLst>
          </p:cNvPr>
          <p:cNvPicPr>
            <a:picLocks noChangeAspect="1"/>
          </p:cNvPicPr>
          <p:nvPr/>
        </p:nvPicPr>
        <p:blipFill>
          <a:blip r:embed="rId6"/>
          <a:stretch>
            <a:fillRect/>
          </a:stretch>
        </p:blipFill>
        <p:spPr>
          <a:xfrm>
            <a:off x="10751738" y="6311136"/>
            <a:ext cx="1078931" cy="442439"/>
          </a:xfrm>
          <a:prstGeom prst="rect">
            <a:avLst/>
          </a:prstGeom>
        </p:spPr>
      </p:pic>
    </p:spTree>
    <p:extLst>
      <p:ext uri="{BB962C8B-B14F-4D97-AF65-F5344CB8AC3E}">
        <p14:creationId xmlns:p14="http://schemas.microsoft.com/office/powerpoint/2010/main" val="145113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E34B7CB-95BB-4F09-B9C3-4EBC0BF04280}"/>
              </a:ext>
            </a:extLst>
          </p:cNvPr>
          <p:cNvSpPr/>
          <p:nvPr/>
        </p:nvSpPr>
        <p:spPr>
          <a:xfrm>
            <a:off x="0" y="0"/>
            <a:ext cx="12192001" cy="6218653"/>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4D84BC-11A5-44F8-89C7-24BEFA3B08F6}"/>
              </a:ext>
            </a:extLst>
          </p:cNvPr>
          <p:cNvSpPr/>
          <p:nvPr/>
        </p:nvSpPr>
        <p:spPr>
          <a:xfrm>
            <a:off x="8293466" y="0"/>
            <a:ext cx="3906318" cy="6211088"/>
          </a:xfrm>
          <a:prstGeom prst="rect">
            <a:avLst/>
          </a:prstGeom>
          <a:gradFill flip="none" rotWithShape="1">
            <a:gsLst>
              <a:gs pos="0">
                <a:srgbClr val="00223F"/>
              </a:gs>
              <a:gs pos="69000">
                <a:srgbClr val="797E87"/>
              </a:gs>
              <a:gs pos="100000">
                <a:srgbClr val="BBBDC0"/>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p>
        </p:txBody>
      </p:sp>
      <p:sp>
        <p:nvSpPr>
          <p:cNvPr id="6" name="Content Placeholder 5"/>
          <p:cNvSpPr>
            <a:spLocks noGrp="1"/>
          </p:cNvSpPr>
          <p:nvPr>
            <p:ph sz="quarter" idx="4294967295"/>
          </p:nvPr>
        </p:nvSpPr>
        <p:spPr>
          <a:xfrm>
            <a:off x="7783" y="1196989"/>
            <a:ext cx="8399839" cy="3211834"/>
          </a:xfrm>
        </p:spPr>
        <p:txBody>
          <a:bodyPr>
            <a:noAutofit/>
          </a:bodyPr>
          <a:lstStyle/>
          <a:p>
            <a:pPr marL="0" indent="0">
              <a:lnSpc>
                <a:spcPct val="80000"/>
              </a:lnSpc>
              <a:buNone/>
            </a:pPr>
            <a:r>
              <a:rPr lang="en-US" sz="2397" dirty="0">
                <a:solidFill>
                  <a:schemeClr val="bg1"/>
                </a:solidFill>
                <a:latin typeface="Segoe UI" panose="020B0502040204020203" pitchFamily="34" charset="0"/>
                <a:cs typeface="Segoe UI" panose="020B0502040204020203" pitchFamily="34" charset="0"/>
              </a:rPr>
              <a:t>    DevOps &amp; Azure Practice Lead at</a:t>
            </a: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Consulting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Custom software application development &amp; architecture</a:t>
            </a:r>
          </a:p>
          <a:p>
            <a:pPr marL="1369857" lvl="1" indent="0">
              <a:lnSpc>
                <a:spcPct val="80000"/>
              </a:lnSpc>
              <a:buNone/>
            </a:pPr>
            <a:endParaRPr lang="en-US" dirty="0">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Instructor Led Training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Microsoft’s #1 training vendor in DevDiv</a:t>
            </a:r>
          </a:p>
          <a:p>
            <a:pPr marL="1369857" lvl="1" indent="0">
              <a:lnSpc>
                <a:spcPct val="80000"/>
              </a:lnSpc>
              <a:buNone/>
            </a:pPr>
            <a:endParaRPr lang="en-US" dirty="0">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On-Demand Training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World class, subscription-based online training</a:t>
            </a:r>
            <a:br>
              <a:rPr lang="en-US" sz="1998" dirty="0">
                <a:solidFill>
                  <a:schemeClr val="bg1"/>
                </a:solidFill>
                <a:latin typeface="Segoe UI" panose="020B0502040204020203" pitchFamily="34" charset="0"/>
                <a:cs typeface="Segoe UI" panose="020B0502040204020203" pitchFamily="34" charset="0"/>
              </a:rPr>
            </a:br>
            <a:endParaRPr lang="en-US" sz="1798" dirty="0">
              <a:solidFill>
                <a:schemeClr val="bg1"/>
              </a:solidFill>
              <a:latin typeface="Segoe UI" panose="020B0502040204020203" pitchFamily="34" charset="0"/>
              <a:cs typeface="Segoe UI" panose="020B0502040204020203" pitchFamily="34" charset="0"/>
            </a:endParaRPr>
          </a:p>
          <a:p>
            <a:pPr>
              <a:lnSpc>
                <a:spcPct val="80000"/>
              </a:lnSpc>
            </a:pPr>
            <a:endParaRPr lang="en-US" sz="1998" dirty="0">
              <a:solidFill>
                <a:schemeClr val="bg1"/>
              </a:solidFill>
              <a:latin typeface="Segoe UI" panose="020B0502040204020203" pitchFamily="34" charset="0"/>
              <a:cs typeface="Segoe UI" panose="020B0502040204020203" pitchFamily="34" charset="0"/>
            </a:endParaRPr>
          </a:p>
          <a:p>
            <a:pPr>
              <a:lnSpc>
                <a:spcPct val="80000"/>
              </a:lnSpc>
            </a:pPr>
            <a:endParaRPr lang="en-US" sz="1998" dirty="0">
              <a:solidFill>
                <a:schemeClr val="bg1"/>
              </a:solidFill>
              <a:latin typeface="Segoe UI" panose="020B0502040204020203" pitchFamily="34" charset="0"/>
              <a:cs typeface="Segoe UI" panose="020B0502040204020203" pitchFamily="34" charset="0"/>
            </a:endParaRPr>
          </a:p>
        </p:txBody>
      </p:sp>
      <p:sp>
        <p:nvSpPr>
          <p:cNvPr id="5" name="Title 4"/>
          <p:cNvSpPr>
            <a:spLocks noGrp="1"/>
          </p:cNvSpPr>
          <p:nvPr>
            <p:ph type="title" idx="4294967295"/>
          </p:nvPr>
        </p:nvSpPr>
        <p:spPr>
          <a:xfrm>
            <a:off x="7783" y="4377"/>
            <a:ext cx="11667500" cy="875182"/>
          </a:xfrm>
        </p:spPr>
        <p:txBody>
          <a:bodyPr/>
          <a:lstStyle/>
          <a:p>
            <a:r>
              <a:rPr lang="en-US" b="1" dirty="0">
                <a:solidFill>
                  <a:schemeClr val="bg1"/>
                </a:solidFill>
              </a:rPr>
              <a:t>About 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632" y="949655"/>
            <a:ext cx="2073799" cy="570771"/>
          </a:xfrm>
          <a:prstGeom prst="rect">
            <a:avLst/>
          </a:prstGeom>
        </p:spPr>
      </p:pic>
      <p:pic>
        <p:nvPicPr>
          <p:cNvPr id="12" name="Picture 11">
            <a:extLst>
              <a:ext uri="{FF2B5EF4-FFF2-40B4-BE49-F238E27FC236}">
                <a16:creationId xmlns:a16="http://schemas.microsoft.com/office/drawing/2014/main" id="{118FEB39-F205-4665-BB28-F4929DBB1C2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789192" y="126460"/>
            <a:ext cx="2886089" cy="3098680"/>
          </a:xfrm>
          <a:prstGeom prst="ellipse">
            <a:avLst/>
          </a:prstGeom>
          <a:ln>
            <a:noFill/>
          </a:ln>
          <a:effectLst>
            <a:softEdge rad="112500"/>
          </a:effectLst>
        </p:spPr>
      </p:pic>
      <p:grpSp>
        <p:nvGrpSpPr>
          <p:cNvPr id="3" name="Group 2">
            <a:extLst>
              <a:ext uri="{FF2B5EF4-FFF2-40B4-BE49-F238E27FC236}">
                <a16:creationId xmlns:a16="http://schemas.microsoft.com/office/drawing/2014/main" id="{FEBA6093-2E4A-4EF0-BC02-5DC51BF9B386}"/>
              </a:ext>
            </a:extLst>
          </p:cNvPr>
          <p:cNvGrpSpPr/>
          <p:nvPr/>
        </p:nvGrpSpPr>
        <p:grpSpPr>
          <a:xfrm>
            <a:off x="200078" y="4814126"/>
            <a:ext cx="2867235" cy="1225532"/>
            <a:chOff x="7341628" y="3381451"/>
            <a:chExt cx="3724694" cy="1592032"/>
          </a:xfrm>
        </p:grpSpPr>
        <p:sp>
          <p:nvSpPr>
            <p:cNvPr id="20" name="Rectangle: Rounded Corners 19">
              <a:extLst>
                <a:ext uri="{FF2B5EF4-FFF2-40B4-BE49-F238E27FC236}">
                  <a16:creationId xmlns:a16="http://schemas.microsoft.com/office/drawing/2014/main" id="{B2E12B29-4FBC-4771-962F-B6BB69A5475C}"/>
                </a:ext>
              </a:extLst>
            </p:cNvPr>
            <p:cNvSpPr/>
            <p:nvPr/>
          </p:nvSpPr>
          <p:spPr>
            <a:xfrm>
              <a:off x="7514774" y="3597657"/>
              <a:ext cx="3369840" cy="1159622"/>
            </a:xfrm>
            <a:prstGeom prst="roundRect">
              <a:avLst/>
            </a:prstGeom>
            <a:solidFill>
              <a:schemeClr val="bg1"/>
            </a:solidFill>
            <a:ln>
              <a:solidFill>
                <a:srgbClr val="046E8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798"/>
            </a:p>
          </p:txBody>
        </p:sp>
        <p:pic>
          <p:nvPicPr>
            <p:cNvPr id="21" name="Picture 20">
              <a:extLst>
                <a:ext uri="{FF2B5EF4-FFF2-40B4-BE49-F238E27FC236}">
                  <a16:creationId xmlns:a16="http://schemas.microsoft.com/office/drawing/2014/main" id="{471A7B81-12EC-4CDB-AC80-6C87C36E8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628" y="3381451"/>
              <a:ext cx="3724694" cy="1592032"/>
            </a:xfrm>
            <a:prstGeom prst="rect">
              <a:avLst/>
            </a:prstGeom>
          </p:spPr>
        </p:pic>
      </p:grpSp>
      <p:pic>
        <p:nvPicPr>
          <p:cNvPr id="23" name="Picture 22">
            <a:extLst>
              <a:ext uri="{FF2B5EF4-FFF2-40B4-BE49-F238E27FC236}">
                <a16:creationId xmlns:a16="http://schemas.microsoft.com/office/drawing/2014/main" id="{258CD449-8191-486C-B796-A80BD744A58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231" l="2622" r="91011">
                        <a14:foregroundMark x1="62921" y1="16154" x2="62921" y2="16154"/>
                        <a14:foregroundMark x1="62921" y1="16154" x2="52060" y2="65385"/>
                        <a14:foregroundMark x1="52060" y1="65385" x2="64419" y2="69231"/>
                        <a14:foregroundMark x1="52434" y1="24615" x2="59176" y2="73846"/>
                        <a14:foregroundMark x1="59176" y1="73846" x2="84644" y2="81538"/>
                        <a14:foregroundMark x1="84644" y1="81538" x2="88764" y2="30769"/>
                        <a14:foregroundMark x1="88764" y1="30769" x2="13858" y2="20000"/>
                        <a14:foregroundMark x1="13858" y1="20000" x2="8614" y2="69231"/>
                        <a14:foregroundMark x1="8614" y1="69231" x2="32584" y2="83846"/>
                        <a14:foregroundMark x1="32584" y1="83846" x2="88764" y2="76154"/>
                        <a14:foregroundMark x1="88764" y1="76154" x2="90262" y2="77692"/>
                        <a14:foregroundMark x1="88015" y1="83846" x2="60300" y2="73077"/>
                        <a14:foregroundMark x1="60300" y1="73077" x2="79026" y2="37692"/>
                        <a14:foregroundMark x1="79026" y1="37692" x2="34082" y2="36154"/>
                        <a14:foregroundMark x1="34082" y1="36154" x2="46067" y2="26154"/>
                        <a14:foregroundMark x1="23970" y1="23077" x2="49064" y2="11538"/>
                        <a14:foregroundMark x1="49064" y1="11538" x2="75655" y2="11538"/>
                        <a14:foregroundMark x1="75655" y1="11538" x2="93633" y2="46154"/>
                        <a14:foregroundMark x1="93633" y1="46154" x2="79401" y2="86923"/>
                        <a14:foregroundMark x1="79401" y1="86923" x2="16479" y2="88462"/>
                        <a14:foregroundMark x1="16479" y1="88462" x2="6367" y2="42308"/>
                        <a14:foregroundMark x1="6367" y1="42308" x2="6367" y2="29231"/>
                        <a14:foregroundMark x1="35206" y1="28462" x2="11610" y2="15385"/>
                        <a14:foregroundMark x1="11610" y1="15385" x2="6367" y2="69231"/>
                        <a14:foregroundMark x1="6367" y1="69231" x2="32210" y2="90769"/>
                        <a14:foregroundMark x1="32210" y1="90769" x2="56554" y2="90769"/>
                        <a14:foregroundMark x1="77240" y1="88194" x2="81273" y2="87692"/>
                        <a14:foregroundMark x1="56554" y1="90769" x2="74584" y2="88525"/>
                        <a14:foregroundMark x1="81273" y1="87692" x2="89139" y2="39231"/>
                        <a14:foregroundMark x1="89139" y1="39231" x2="65918" y2="16154"/>
                        <a14:foregroundMark x1="65918" y1="16154" x2="41948" y2="19231"/>
                        <a14:foregroundMark x1="29213" y1="12308" x2="4494" y2="13077"/>
                        <a14:foregroundMark x1="4494" y1="13077" x2="2622" y2="15385"/>
                        <a14:foregroundMark x1="79401" y1="8462" x2="98502" y2="43077"/>
                        <a14:foregroundMark x1="98502" y1="43077" x2="91011" y2="91538"/>
                        <a14:foregroundMark x1="91011" y1="91538" x2="86592" y2="94780"/>
                        <a14:foregroundMark x1="36330" y1="39231" x2="61798" y2="43077"/>
                        <a14:foregroundMark x1="61798" y1="43077" x2="44569" y2="78462"/>
                        <a14:foregroundMark x1="44569" y1="78462" x2="65543" y2="50000"/>
                        <a14:foregroundMark x1="65543" y1="50000" x2="17603" y2="48462"/>
                        <a14:foregroundMark x1="17603" y1="48462" x2="13858" y2="70769"/>
                        <a14:foregroundMark x1="17978" y1="52308" x2="36704" y2="73846"/>
                        <a14:backgroundMark x1="82397" y1="97692" x2="82397" y2="97692"/>
                        <a14:backgroundMark x1="87640" y1="97692" x2="84270" y2="99231"/>
                        <a14:backgroundMark x1="83895" y1="99231" x2="77903" y2="99231"/>
                        <a14:backgroundMark x1="83146" y1="99231" x2="83146" y2="99231"/>
                        <a14:backgroundMark x1="83895" y1="99231" x2="83895" y2="97692"/>
                        <a14:backgroundMark x1="87640" y1="99231" x2="77903" y2="99231"/>
                        <a14:backgroundMark x1="86517" y1="97692" x2="86517" y2="97692"/>
                      </a14:backgroundRemoval>
                    </a14:imgEffect>
                  </a14:imgLayer>
                </a14:imgProps>
              </a:ext>
            </a:extLst>
          </a:blip>
          <a:stretch>
            <a:fillRect/>
          </a:stretch>
        </p:blipFill>
        <p:spPr>
          <a:xfrm>
            <a:off x="3067314" y="4952364"/>
            <a:ext cx="2000628" cy="974089"/>
          </a:xfrm>
          <a:prstGeom prst="rect">
            <a:avLst/>
          </a:prstGeom>
        </p:spPr>
      </p:pic>
      <p:pic>
        <p:nvPicPr>
          <p:cNvPr id="24" name="Picture 23">
            <a:extLst>
              <a:ext uri="{FF2B5EF4-FFF2-40B4-BE49-F238E27FC236}">
                <a16:creationId xmlns:a16="http://schemas.microsoft.com/office/drawing/2014/main" id="{9D642D1A-D04F-48B6-B6B2-CCA584401E1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904" b="95205" l="9494" r="91139">
                        <a14:foregroundMark x1="28481" y1="34932" x2="62658" y2="58219"/>
                        <a14:foregroundMark x1="62658" y1="58219" x2="51899" y2="16438"/>
                        <a14:foregroundMark x1="51899" y1="16438" x2="55063" y2="9589"/>
                        <a14:foregroundMark x1="70253" y1="39041" x2="79114" y2="54795"/>
                        <a14:foregroundMark x1="75949" y1="54110" x2="63291" y2="64384"/>
                        <a14:foregroundMark x1="43671" y1="71233" x2="39241" y2="77397"/>
                        <a14:foregroundMark x1="32278" y1="63014" x2="25949" y2="67123"/>
                        <a14:foregroundMark x1="20886" y1="50000" x2="34810" y2="52055"/>
                        <a14:foregroundMark x1="25316" y1="50000" x2="26582" y2="46575"/>
                        <a14:foregroundMark x1="33544" y1="44521" x2="26582" y2="64384"/>
                        <a14:foregroundMark x1="48734" y1="88356" x2="84810" y2="73288"/>
                        <a14:foregroundMark x1="84810" y1="73288" x2="91772" y2="50685"/>
                        <a14:foregroundMark x1="53165" y1="95205" x2="53165" y2="95205"/>
                        <a14:foregroundMark x1="75949" y1="52055" x2="46203" y2="52740"/>
                        <a14:foregroundMark x1="63924" y1="50685" x2="75316" y2="65753"/>
                      </a14:backgroundRemoval>
                    </a14:imgEffect>
                  </a14:imgLayer>
                </a14:imgProps>
              </a:ext>
            </a:extLst>
          </a:blip>
          <a:stretch>
            <a:fillRect/>
          </a:stretch>
        </p:blipFill>
        <p:spPr>
          <a:xfrm>
            <a:off x="5056759" y="4829568"/>
            <a:ext cx="1235963" cy="1142094"/>
          </a:xfrm>
          <a:prstGeom prst="rect">
            <a:avLst/>
          </a:prstGeom>
        </p:spPr>
      </p:pic>
      <p:pic>
        <p:nvPicPr>
          <p:cNvPr id="25" name="Picture 24">
            <a:extLst>
              <a:ext uri="{FF2B5EF4-FFF2-40B4-BE49-F238E27FC236}">
                <a16:creationId xmlns:a16="http://schemas.microsoft.com/office/drawing/2014/main" id="{A86D4D38-819D-491C-9D66-E0010787224A}"/>
              </a:ext>
            </a:extLst>
          </p:cNvPr>
          <p:cNvPicPr>
            <a:picLocks noChangeAspect="1"/>
          </p:cNvPicPr>
          <p:nvPr/>
        </p:nvPicPr>
        <p:blipFill rotWithShape="1">
          <a:blip r:embed="rId11"/>
          <a:srcRect t="16880" b="11046"/>
          <a:stretch/>
        </p:blipFill>
        <p:spPr>
          <a:xfrm>
            <a:off x="6472748" y="4867288"/>
            <a:ext cx="1432303" cy="1032314"/>
          </a:xfrm>
          <a:prstGeom prst="rect">
            <a:avLst/>
          </a:prstGeom>
          <a:ln>
            <a:solidFill>
              <a:schemeClr val="accent1"/>
            </a:solidFill>
          </a:ln>
        </p:spPr>
      </p:pic>
      <p:sp>
        <p:nvSpPr>
          <p:cNvPr id="4" name="Rectangle 3">
            <a:extLst>
              <a:ext uri="{FF2B5EF4-FFF2-40B4-BE49-F238E27FC236}">
                <a16:creationId xmlns:a16="http://schemas.microsoft.com/office/drawing/2014/main" id="{FC8D8AD2-ED69-4C5A-A1CA-339CFC79290D}"/>
              </a:ext>
            </a:extLst>
          </p:cNvPr>
          <p:cNvSpPr/>
          <p:nvPr/>
        </p:nvSpPr>
        <p:spPr>
          <a:xfrm>
            <a:off x="8291485" y="3276697"/>
            <a:ext cx="3892735" cy="1689585"/>
          </a:xfrm>
          <a:prstGeom prst="rect">
            <a:avLst/>
          </a:prstGeom>
        </p:spPr>
        <p:txBody>
          <a:bodyPr wrap="square">
            <a:spAutoFit/>
          </a:bodyPr>
          <a:lstStyle/>
          <a:p>
            <a:pPr algn="ctr">
              <a:lnSpc>
                <a:spcPct val="80000"/>
              </a:lnSpc>
            </a:pPr>
            <a:r>
              <a:rPr lang="en-US" sz="2397" b="1" dirty="0">
                <a:solidFill>
                  <a:schemeClr val="bg1"/>
                </a:solidFill>
                <a:latin typeface="Segoe UI" panose="020B0502040204020203" pitchFamily="34" charset="0"/>
                <a:cs typeface="Segoe UI" panose="020B0502040204020203" pitchFamily="34" charset="0"/>
              </a:rPr>
              <a:t>Ken Muse</a:t>
            </a:r>
          </a:p>
          <a:p>
            <a:pPr algn="ctr">
              <a:lnSpc>
                <a:spcPct val="80000"/>
              </a:lnSpc>
            </a:pPr>
            <a:r>
              <a:rPr lang="en-US" sz="1798" dirty="0">
                <a:solidFill>
                  <a:schemeClr val="bg1"/>
                </a:solidFill>
                <a:latin typeface="Segoe UI" panose="020B0502040204020203" pitchFamily="34" charset="0"/>
                <a:cs typeface="Segoe UI" panose="020B0502040204020203" pitchFamily="34" charset="0"/>
              </a:rPr>
              <a:t>@</a:t>
            </a:r>
            <a:r>
              <a:rPr lang="en-US" sz="1798" dirty="0" err="1">
                <a:solidFill>
                  <a:schemeClr val="bg1"/>
                </a:solidFill>
                <a:latin typeface="Segoe UI" panose="020B0502040204020203" pitchFamily="34" charset="0"/>
                <a:cs typeface="Segoe UI" panose="020B0502040204020203" pitchFamily="34" charset="0"/>
              </a:rPr>
              <a:t>atlantabass</a:t>
            </a:r>
            <a:endParaRPr lang="en-US" sz="1798" dirty="0">
              <a:solidFill>
                <a:schemeClr val="bg1"/>
              </a:solidFill>
              <a:latin typeface="Segoe UI" panose="020B0502040204020203" pitchFamily="34" charset="0"/>
              <a:cs typeface="Segoe UI" panose="020B0502040204020203" pitchFamily="34" charset="0"/>
            </a:endParaRPr>
          </a:p>
          <a:p>
            <a:pPr algn="ctr">
              <a:lnSpc>
                <a:spcPct val="80000"/>
              </a:lnSpc>
            </a:pPr>
            <a:endParaRPr lang="en-US" sz="1798" dirty="0">
              <a:solidFill>
                <a:schemeClr val="bg1"/>
              </a:solidFill>
              <a:latin typeface="Segoe UI" panose="020B0502040204020203" pitchFamily="34" charset="0"/>
              <a:cs typeface="Segoe UI" panose="020B0502040204020203" pitchFamily="34" charset="0"/>
            </a:endParaRPr>
          </a:p>
          <a:p>
            <a:pPr algn="ctr"/>
            <a:r>
              <a:rPr lang="en-US" sz="1798" dirty="0">
                <a:solidFill>
                  <a:schemeClr val="bg1"/>
                </a:solidFill>
                <a:latin typeface="Segoe UI" panose="020B0502040204020203" pitchFamily="34" charset="0"/>
                <a:cs typeface="Segoe UI" panose="020B0502040204020203" pitchFamily="34" charset="0"/>
              </a:rPr>
              <a:t>Microsoft ALM  | DevOps Ranger</a:t>
            </a:r>
          </a:p>
          <a:p>
            <a:pPr algn="ctr"/>
            <a:r>
              <a:rPr lang="en-US" sz="1798" dirty="0">
                <a:solidFill>
                  <a:schemeClr val="bg1"/>
                </a:solidFill>
                <a:latin typeface="Segoe UI" panose="020B0502040204020203" pitchFamily="34" charset="0"/>
                <a:cs typeface="Segoe UI" panose="020B0502040204020203" pitchFamily="34" charset="0"/>
              </a:rPr>
              <a:t>Microsoft Azure MVP</a:t>
            </a:r>
          </a:p>
          <a:p>
            <a:pPr algn="ctr"/>
            <a:r>
              <a:rPr lang="en-US" sz="1798" dirty="0">
                <a:solidFill>
                  <a:schemeClr val="bg1"/>
                </a:solidFill>
                <a:latin typeface="Segoe UI" panose="020B0502040204020203" pitchFamily="34" charset="0"/>
                <a:cs typeface="Segoe UI" panose="020B0502040204020203" pitchFamily="34" charset="0"/>
              </a:rPr>
              <a:t>Microsoft Azure Advisor</a:t>
            </a:r>
          </a:p>
        </p:txBody>
      </p:sp>
      <p:pic>
        <p:nvPicPr>
          <p:cNvPr id="17" name="Picture 16">
            <a:extLst>
              <a:ext uri="{FF2B5EF4-FFF2-40B4-BE49-F238E27FC236}">
                <a16:creationId xmlns:a16="http://schemas.microsoft.com/office/drawing/2014/main" id="{0C8018ED-6E89-43A0-9C1E-BEAA6190349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227" y="1900036"/>
            <a:ext cx="856155" cy="684925"/>
          </a:xfrm>
          <a:prstGeom prst="rect">
            <a:avLst/>
          </a:prstGeom>
        </p:spPr>
      </p:pic>
      <p:pic>
        <p:nvPicPr>
          <p:cNvPr id="18" name="Picture 17">
            <a:extLst>
              <a:ext uri="{FF2B5EF4-FFF2-40B4-BE49-F238E27FC236}">
                <a16:creationId xmlns:a16="http://schemas.microsoft.com/office/drawing/2014/main" id="{42D143D5-0BF9-4716-B5AB-529AF9C7A389}"/>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14641" y="2820376"/>
            <a:ext cx="856155" cy="684925"/>
          </a:xfrm>
          <a:prstGeom prst="rect">
            <a:avLst/>
          </a:prstGeom>
        </p:spPr>
      </p:pic>
      <p:pic>
        <p:nvPicPr>
          <p:cNvPr id="19" name="Picture 18">
            <a:extLst>
              <a:ext uri="{FF2B5EF4-FFF2-40B4-BE49-F238E27FC236}">
                <a16:creationId xmlns:a16="http://schemas.microsoft.com/office/drawing/2014/main" id="{D05E26F2-5A15-480C-8E5D-0F390CA04BA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4246" y="3753045"/>
            <a:ext cx="856155" cy="684925"/>
          </a:xfrm>
          <a:prstGeom prst="rect">
            <a:avLst/>
          </a:prstGeom>
        </p:spPr>
      </p:pic>
      <p:sp>
        <p:nvSpPr>
          <p:cNvPr id="22" name="Rectangle 21">
            <a:extLst>
              <a:ext uri="{FF2B5EF4-FFF2-40B4-BE49-F238E27FC236}">
                <a16:creationId xmlns:a16="http://schemas.microsoft.com/office/drawing/2014/main" id="{7503799A-D0C8-4EED-A2A4-3FDF186AE1E9}"/>
              </a:ext>
            </a:extLst>
          </p:cNvPr>
          <p:cNvSpPr/>
          <p:nvPr/>
        </p:nvSpPr>
        <p:spPr>
          <a:xfrm>
            <a:off x="0" y="6218653"/>
            <a:ext cx="12199783"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7" name="ConsultingTrainingText">
            <a:extLst>
              <a:ext uri="{FF2B5EF4-FFF2-40B4-BE49-F238E27FC236}">
                <a16:creationId xmlns:a16="http://schemas.microsoft.com/office/drawing/2014/main" id="{D5435705-0678-4E66-833E-7871A703ABBE}"/>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28" name="Wintellect Logo">
            <a:extLst>
              <a:ext uri="{FF2B5EF4-FFF2-40B4-BE49-F238E27FC236}">
                <a16:creationId xmlns:a16="http://schemas.microsoft.com/office/drawing/2014/main" id="{B834123A-848E-435E-9980-4A5B7F3D4141}"/>
              </a:ext>
            </a:extLst>
          </p:cNvPr>
          <p:cNvPicPr>
            <a:picLocks noChangeAspect="1"/>
          </p:cNvPicPr>
          <p:nvPr/>
        </p:nvPicPr>
        <p:blipFill>
          <a:blip r:embed="rId15"/>
          <a:stretch>
            <a:fillRect/>
          </a:stretch>
        </p:blipFill>
        <p:spPr>
          <a:xfrm>
            <a:off x="378614" y="6308725"/>
            <a:ext cx="1513435" cy="434999"/>
          </a:xfrm>
          <a:prstGeom prst="rect">
            <a:avLst/>
          </a:prstGeom>
        </p:spPr>
      </p:pic>
      <p:pic>
        <p:nvPicPr>
          <p:cNvPr id="29" name="NOW Logo">
            <a:extLst>
              <a:ext uri="{FF2B5EF4-FFF2-40B4-BE49-F238E27FC236}">
                <a16:creationId xmlns:a16="http://schemas.microsoft.com/office/drawing/2014/main" id="{BFB64F56-18EF-49B5-B31C-A78E96C6BA30}"/>
              </a:ext>
            </a:extLst>
          </p:cNvPr>
          <p:cNvPicPr>
            <a:picLocks noChangeAspect="1"/>
          </p:cNvPicPr>
          <p:nvPr/>
        </p:nvPicPr>
        <p:blipFill>
          <a:blip r:embed="rId16"/>
          <a:stretch>
            <a:fillRect/>
          </a:stretch>
        </p:blipFill>
        <p:spPr>
          <a:xfrm>
            <a:off x="10751738" y="6311136"/>
            <a:ext cx="1078931" cy="442439"/>
          </a:xfrm>
          <a:prstGeom prst="rect">
            <a:avLst/>
          </a:prstGeom>
        </p:spPr>
      </p:pic>
    </p:spTree>
    <p:extLst>
      <p:ext uri="{BB962C8B-B14F-4D97-AF65-F5344CB8AC3E}">
        <p14:creationId xmlns:p14="http://schemas.microsoft.com/office/powerpoint/2010/main" val="1106464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DA0E7D-3651-4F08-B29B-FCEC6F3E30D4}"/>
              </a:ext>
            </a:extLst>
          </p:cNvPr>
          <p:cNvPicPr>
            <a:picLocks noChangeAspect="1"/>
          </p:cNvPicPr>
          <p:nvPr/>
        </p:nvPicPr>
        <p:blipFill>
          <a:blip r:embed="rId3"/>
          <a:stretch>
            <a:fillRect/>
          </a:stretch>
        </p:blipFill>
        <p:spPr>
          <a:xfrm>
            <a:off x="7342104" y="1314447"/>
            <a:ext cx="4842116" cy="4887675"/>
          </a:xfrm>
          <a:prstGeom prst="rect">
            <a:avLst/>
          </a:prstGeom>
        </p:spPr>
      </p:pic>
      <p:pic>
        <p:nvPicPr>
          <p:cNvPr id="7" name="Picture 6">
            <a:extLst>
              <a:ext uri="{FF2B5EF4-FFF2-40B4-BE49-F238E27FC236}">
                <a16:creationId xmlns:a16="http://schemas.microsoft.com/office/drawing/2014/main" id="{DE8B40A6-6ACF-4DDD-99C3-C918FB6F08A5}"/>
              </a:ext>
            </a:extLst>
          </p:cNvPr>
          <p:cNvPicPr>
            <a:picLocks noChangeAspect="1"/>
          </p:cNvPicPr>
          <p:nvPr/>
        </p:nvPicPr>
        <p:blipFill>
          <a:blip r:embed="rId4"/>
          <a:stretch>
            <a:fillRect/>
          </a:stretch>
        </p:blipFill>
        <p:spPr>
          <a:xfrm>
            <a:off x="2080494" y="1971796"/>
            <a:ext cx="3037047" cy="3644457"/>
          </a:xfrm>
          <a:prstGeom prst="rect">
            <a:avLst/>
          </a:prstGeom>
        </p:spPr>
      </p:pic>
      <p:sp>
        <p:nvSpPr>
          <p:cNvPr id="5" name="Rectangle 4">
            <a:extLst>
              <a:ext uri="{FF2B5EF4-FFF2-40B4-BE49-F238E27FC236}">
                <a16:creationId xmlns:a16="http://schemas.microsoft.com/office/drawing/2014/main" id="{7BEC41A8-B160-42B9-8FAF-617075ED5B6B}"/>
              </a:ext>
            </a:extLst>
          </p:cNvPr>
          <p:cNvSpPr/>
          <p:nvPr/>
        </p:nvSpPr>
        <p:spPr>
          <a:xfrm>
            <a:off x="7783" y="6218653"/>
            <a:ext cx="12184218"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8" name="ConsultingTrainingText">
            <a:extLst>
              <a:ext uri="{FF2B5EF4-FFF2-40B4-BE49-F238E27FC236}">
                <a16:creationId xmlns:a16="http://schemas.microsoft.com/office/drawing/2014/main" id="{3FCEFDCA-FA07-4D74-9299-9C67902E1F9C}"/>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9" name="Wintellect Logo">
            <a:extLst>
              <a:ext uri="{FF2B5EF4-FFF2-40B4-BE49-F238E27FC236}">
                <a16:creationId xmlns:a16="http://schemas.microsoft.com/office/drawing/2014/main" id="{9A3BDA08-46DA-468C-BFBD-D7E4B2E4EC27}"/>
              </a:ext>
            </a:extLst>
          </p:cNvPr>
          <p:cNvPicPr>
            <a:picLocks noChangeAspect="1"/>
          </p:cNvPicPr>
          <p:nvPr/>
        </p:nvPicPr>
        <p:blipFill>
          <a:blip r:embed="rId5"/>
          <a:stretch>
            <a:fillRect/>
          </a:stretch>
        </p:blipFill>
        <p:spPr>
          <a:xfrm>
            <a:off x="378614" y="6308725"/>
            <a:ext cx="1513435" cy="434999"/>
          </a:xfrm>
          <a:prstGeom prst="rect">
            <a:avLst/>
          </a:prstGeom>
        </p:spPr>
      </p:pic>
      <p:pic>
        <p:nvPicPr>
          <p:cNvPr id="10" name="NOW Logo">
            <a:extLst>
              <a:ext uri="{FF2B5EF4-FFF2-40B4-BE49-F238E27FC236}">
                <a16:creationId xmlns:a16="http://schemas.microsoft.com/office/drawing/2014/main" id="{524AC0F6-6AF9-4678-A940-FA78B5451BA2}"/>
              </a:ext>
            </a:extLst>
          </p:cNvPr>
          <p:cNvPicPr>
            <a:picLocks noChangeAspect="1"/>
          </p:cNvPicPr>
          <p:nvPr/>
        </p:nvPicPr>
        <p:blipFill>
          <a:blip r:embed="rId6"/>
          <a:stretch>
            <a:fillRect/>
          </a:stretch>
        </p:blipFill>
        <p:spPr>
          <a:xfrm>
            <a:off x="10751738" y="6311136"/>
            <a:ext cx="1078931" cy="442439"/>
          </a:xfrm>
          <a:prstGeom prst="rect">
            <a:avLst/>
          </a:prstGeom>
        </p:spPr>
      </p:pic>
      <p:sp>
        <p:nvSpPr>
          <p:cNvPr id="12" name="Rectangle 11">
            <a:extLst>
              <a:ext uri="{FF2B5EF4-FFF2-40B4-BE49-F238E27FC236}">
                <a16:creationId xmlns:a16="http://schemas.microsoft.com/office/drawing/2014/main" id="{A183196B-0DE4-409B-82FC-AF955A84D29C}"/>
              </a:ext>
            </a:extLst>
          </p:cNvPr>
          <p:cNvSpPr/>
          <p:nvPr/>
        </p:nvSpPr>
        <p:spPr>
          <a:xfrm>
            <a:off x="1" y="4378"/>
            <a:ext cx="12184219" cy="1310069"/>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Title 3">
            <a:extLst>
              <a:ext uri="{FF2B5EF4-FFF2-40B4-BE49-F238E27FC236}">
                <a16:creationId xmlns:a16="http://schemas.microsoft.com/office/drawing/2014/main" id="{2B6DF9C2-C1C2-4F6E-ADBA-85475AD68DF2}"/>
              </a:ext>
            </a:extLst>
          </p:cNvPr>
          <p:cNvSpPr txBox="1">
            <a:spLocks/>
          </p:cNvSpPr>
          <p:nvPr/>
        </p:nvSpPr>
        <p:spPr>
          <a:xfrm>
            <a:off x="248067" y="109839"/>
            <a:ext cx="11452055" cy="1184358"/>
          </a:xfrm>
          <a:prstGeom prst="rect">
            <a:avLst/>
          </a:prstGeom>
        </p:spPr>
        <p:txBody>
          <a:bodyPr vert="horz" lIns="89642" tIns="44821" rIns="89642" bIns="44821" rtlCol="0" anchor="ctr">
            <a:normAutofit/>
          </a:bodyPr>
          <a:lstStyle>
            <a:lvl1pPr algn="l" defTabSz="931591" rtl="0" eaLnBrk="1" latinLnBrk="0" hangingPunct="1">
              <a:lnSpc>
                <a:spcPct val="90000"/>
              </a:lnSpc>
              <a:spcBef>
                <a:spcPct val="0"/>
              </a:spcBef>
              <a:buNone/>
              <a:defRPr sz="4483" kern="1200">
                <a:solidFill>
                  <a:schemeClr val="tx1"/>
                </a:solidFill>
                <a:latin typeface="+mj-lt"/>
                <a:ea typeface="+mj-ea"/>
                <a:cs typeface="+mj-cs"/>
              </a:defRPr>
            </a:lvl1pPr>
          </a:lstStyle>
          <a:p>
            <a:r>
              <a:rPr lang="en-US" sz="4313" dirty="0">
                <a:solidFill>
                  <a:schemeClr val="bg1"/>
                </a:solidFill>
              </a:rPr>
              <a:t>Industry Influencers</a:t>
            </a:r>
            <a:br>
              <a:rPr lang="en-US" sz="4395" dirty="0">
                <a:solidFill>
                  <a:schemeClr val="bg1"/>
                </a:solidFill>
              </a:rPr>
            </a:br>
            <a:r>
              <a:rPr lang="en-US" sz="3137" dirty="0">
                <a:solidFill>
                  <a:schemeClr val="bg1"/>
                </a:solidFill>
              </a:rPr>
              <a:t>We wrote the book (over 30 of them)</a:t>
            </a:r>
            <a:endParaRPr lang="en-US" sz="4395" dirty="0">
              <a:solidFill>
                <a:schemeClr val="bg1"/>
              </a:solidFill>
            </a:endParaRPr>
          </a:p>
        </p:txBody>
      </p:sp>
    </p:spTree>
    <p:extLst>
      <p:ext uri="{BB962C8B-B14F-4D97-AF65-F5344CB8AC3E}">
        <p14:creationId xmlns:p14="http://schemas.microsoft.com/office/powerpoint/2010/main" val="326686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73397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_rels/theme19.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1.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15479</TotalTime>
  <Words>6684</Words>
  <Application>Microsoft Office PowerPoint</Application>
  <PresentationFormat>Widescreen</PresentationFormat>
  <Paragraphs>1124</Paragraphs>
  <Slides>64</Slides>
  <Notes>59</Notes>
  <HiddenSlides>4</HiddenSlides>
  <MMClips>0</MMClips>
  <ScaleCrop>false</ScaleCrop>
  <HeadingPairs>
    <vt:vector size="6" baseType="variant">
      <vt:variant>
        <vt:lpstr>Fonts Used</vt:lpstr>
      </vt:variant>
      <vt:variant>
        <vt:i4>17</vt:i4>
      </vt:variant>
      <vt:variant>
        <vt:lpstr>Theme</vt:lpstr>
      </vt:variant>
      <vt:variant>
        <vt:i4>21</vt:i4>
      </vt:variant>
      <vt:variant>
        <vt:lpstr>Slide Titles</vt:lpstr>
      </vt:variant>
      <vt:variant>
        <vt:i4>64</vt:i4>
      </vt:variant>
    </vt:vector>
  </HeadingPairs>
  <TitlesOfParts>
    <vt:vector size="102" baseType="lpstr">
      <vt:lpstr>MS PGothic</vt:lpstr>
      <vt:lpstr>Arial</vt:lpstr>
      <vt:lpstr>Calibri</vt:lpstr>
      <vt:lpstr>Calibri Light</vt:lpstr>
      <vt:lpstr>Consolas</vt:lpstr>
      <vt:lpstr>Courier New</vt:lpstr>
      <vt:lpstr>Fira Code</vt:lpstr>
      <vt:lpstr>Segoe Semibold</vt:lpstr>
      <vt:lpstr>Segoe UI</vt:lpstr>
      <vt:lpstr>Segoe UI Black</vt:lpstr>
      <vt:lpstr>Segoe UI Light</vt:lpstr>
      <vt:lpstr>Segoe UI Light (Headings)</vt:lpstr>
      <vt:lpstr>Segoe UI Semibold</vt:lpstr>
      <vt:lpstr>Segoe UI Semilight</vt:lpstr>
      <vt:lpstr>segoe-ui_semibold</vt:lpstr>
      <vt:lpstr>Wingdings</vt:lpstr>
      <vt:lpstr>Wingdings 2</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Azure Compute Exam 70-535 Certification Jump Start</vt:lpstr>
      <vt:lpstr>About Me</vt:lpstr>
      <vt:lpstr>PowerPoint Presentation</vt:lpstr>
      <vt:lpstr>Design Compute Infrastructure (20-25%)</vt:lpstr>
      <vt:lpstr>PowerPoint Presentation</vt:lpstr>
      <vt:lpstr>Azure Resource Manager (ARM) </vt:lpstr>
      <vt:lpstr>ARM Templates</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lpstr>Jumpstart Your Journey to the Azure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Ken Muse</cp:lastModifiedBy>
  <cp:revision>221</cp:revision>
  <dcterms:created xsi:type="dcterms:W3CDTF">2017-06-01T19:54:22Z</dcterms:created>
  <dcterms:modified xsi:type="dcterms:W3CDTF">2018-05-10T20:14:23Z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